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jpeg" ContentType="image/jpeg"/>
  <Override PartName="/ppt/media/image11.jpeg" ContentType="image/jpeg"/>
  <Override PartName="/ppt/media/image12.png" ContentType="image/png"/>
  <Override PartName="/ppt/media/image7.png" ContentType="image/png"/>
  <Override PartName="/ppt/media/image13.png" ContentType="image/png"/>
  <Override PartName="/ppt/media/image6.jpeg" ContentType="image/jpeg"/>
  <Override PartName="/ppt/media/image10.jpeg" ContentType="image/jpeg"/>
  <Override PartName="/ppt/media/image8.jpeg" ContentType="image/jpeg"/>
  <Override PartName="/ppt/media/image4.png" ContentType="image/png"/>
  <Override PartName="/ppt/media/image16.png" ContentType="image/png"/>
  <Override PartName="/ppt/media/image21.png" ContentType="image/png"/>
  <Override PartName="/ppt/media/media20.mp4" ContentType="video/mp4"/>
  <Override PartName="/ppt/media/image19.png" ContentType="image/png"/>
  <Override PartName="/ppt/media/image1.png" ContentType="image/png"/>
  <Override PartName="/ppt/media/image18.jpeg" ContentType="image/jpeg"/>
  <Override PartName="/ppt/media/image17.png" ContentType="image/png"/>
  <Override PartName="/ppt/media/image14.png" ContentType="image/png"/>
  <Override PartName="/ppt/media/image3.jpeg" ContentType="image/jpeg"/>
  <Override PartName="/ppt/media/image15.png" ContentType="image/png"/>
  <Override PartName="/ppt/media/image5.jpeg" ContentType="image/jpeg"/>
  <Override PartName="/ppt/media/image2.jpeg" ContentType="image/jpe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마스터 제목 스타일 편집</a:t>
            </a: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마스터 텍스트 스타일 편집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둘째 수준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셋째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넷째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다섯째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78BF1FE-844F-48DF-B794-25B6CA4D7FE5}" type="datetime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11/8/22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D778F33-11AA-4DBF-9CB3-6FF74C26C653}" type="slidenum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../media/media20.mp4"/><Relationship Id="rId2" Type="http://schemas.microsoft.com/office/2007/relationships/media" Target="../media/media20.mp4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Package</a:t>
            </a:r>
            <a:endParaRPr b="0" lang="en-US" sz="36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2" name="내용 개체 틀 5" descr=""/>
          <p:cNvPicPr/>
          <p:nvPr/>
        </p:nvPicPr>
        <p:blipFill>
          <a:blip r:embed="rId1"/>
          <a:stretch/>
        </p:blipFill>
        <p:spPr>
          <a:xfrm>
            <a:off x="6775200" y="2071080"/>
            <a:ext cx="4642560" cy="2519640"/>
          </a:xfrm>
          <a:prstGeom prst="rect">
            <a:avLst/>
          </a:prstGeom>
          <a:ln>
            <a:noFill/>
          </a:ln>
        </p:spPr>
      </p:pic>
      <p:pic>
        <p:nvPicPr>
          <p:cNvPr id="43" name="그림 6" descr=""/>
          <p:cNvPicPr/>
          <p:nvPr/>
        </p:nvPicPr>
        <p:blipFill>
          <a:blip r:embed="rId2"/>
          <a:stretch/>
        </p:blipFill>
        <p:spPr>
          <a:xfrm rot="5400000">
            <a:off x="444240" y="2386080"/>
            <a:ext cx="2519640" cy="1889640"/>
          </a:xfrm>
          <a:prstGeom prst="rect">
            <a:avLst/>
          </a:prstGeom>
          <a:ln>
            <a:noFill/>
          </a:ln>
        </p:spPr>
      </p:pic>
      <p:pic>
        <p:nvPicPr>
          <p:cNvPr id="44" name="그림 7" descr=""/>
          <p:cNvPicPr/>
          <p:nvPr/>
        </p:nvPicPr>
        <p:blipFill>
          <a:blip r:embed="rId3"/>
          <a:stretch/>
        </p:blipFill>
        <p:spPr>
          <a:xfrm rot="5400000">
            <a:off x="3452400" y="2386080"/>
            <a:ext cx="2519640" cy="1889640"/>
          </a:xfrm>
          <a:prstGeom prst="rect">
            <a:avLst/>
          </a:prstGeom>
          <a:ln>
            <a:noFill/>
          </a:ln>
        </p:spPr>
      </p:pic>
      <p:sp>
        <p:nvSpPr>
          <p:cNvPr id="45" name="CustomShape 2"/>
          <p:cNvSpPr/>
          <p:nvPr/>
        </p:nvSpPr>
        <p:spPr>
          <a:xfrm>
            <a:off x="534240" y="4971240"/>
            <a:ext cx="2340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RX: connect to PC.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BLE Central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3196080" y="4971240"/>
            <a:ext cx="3021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TX: acts as wireless device.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BLE 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" name="CustomShape 4"/>
          <p:cNvSpPr/>
          <p:nvPr/>
        </p:nvSpPr>
        <p:spPr>
          <a:xfrm>
            <a:off x="7433640" y="4971240"/>
            <a:ext cx="332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Python UI: real time plotting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Communication schematic</a:t>
            </a:r>
            <a:endParaRPr b="0" lang="en-US" sz="36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49" name="Group 2"/>
          <p:cNvGrpSpPr/>
          <p:nvPr/>
        </p:nvGrpSpPr>
        <p:grpSpPr>
          <a:xfrm>
            <a:off x="1314000" y="2259360"/>
            <a:ext cx="9563400" cy="734040"/>
            <a:chOff x="1314000" y="2259360"/>
            <a:chExt cx="9563400" cy="734040"/>
          </a:xfrm>
        </p:grpSpPr>
        <p:sp>
          <p:nvSpPr>
            <p:cNvPr id="50" name="CustomShape 3"/>
            <p:cNvSpPr/>
            <p:nvPr/>
          </p:nvSpPr>
          <p:spPr>
            <a:xfrm>
              <a:off x="1314000" y="2628720"/>
              <a:ext cx="2340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TX(peripheral)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" name="CustomShape 4"/>
            <p:cNvSpPr/>
            <p:nvPr/>
          </p:nvSpPr>
          <p:spPr>
            <a:xfrm>
              <a:off x="7551720" y="2628720"/>
              <a:ext cx="3325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PC(User interface)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" name="CustomShape 5"/>
            <p:cNvSpPr/>
            <p:nvPr/>
          </p:nvSpPr>
          <p:spPr>
            <a:xfrm>
              <a:off x="4433040" y="2628720"/>
              <a:ext cx="2340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RX(central)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" name="CustomShape 6"/>
            <p:cNvSpPr/>
            <p:nvPr/>
          </p:nvSpPr>
          <p:spPr>
            <a:xfrm>
              <a:off x="3654720" y="2813400"/>
              <a:ext cx="777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" name="CustomShape 7"/>
            <p:cNvSpPr/>
            <p:nvPr/>
          </p:nvSpPr>
          <p:spPr>
            <a:xfrm>
              <a:off x="6773400" y="2813400"/>
              <a:ext cx="777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" name="CustomShape 8"/>
            <p:cNvSpPr/>
            <p:nvPr/>
          </p:nvSpPr>
          <p:spPr>
            <a:xfrm>
              <a:off x="3525480" y="2259360"/>
              <a:ext cx="10364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BLE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6" name="CustomShape 9"/>
            <p:cNvSpPr/>
            <p:nvPr/>
          </p:nvSpPr>
          <p:spPr>
            <a:xfrm>
              <a:off x="6644160" y="2259360"/>
              <a:ext cx="10364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USB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57" name="내용 개체 틀 5" descr=""/>
          <p:cNvPicPr/>
          <p:nvPr/>
        </p:nvPicPr>
        <p:blipFill>
          <a:blip r:embed="rId1"/>
          <a:stretch/>
        </p:blipFill>
        <p:spPr>
          <a:xfrm>
            <a:off x="7556400" y="3367440"/>
            <a:ext cx="3315960" cy="1799640"/>
          </a:xfrm>
          <a:prstGeom prst="rect">
            <a:avLst/>
          </a:prstGeom>
          <a:ln>
            <a:noFill/>
          </a:ln>
        </p:spPr>
      </p:pic>
      <p:pic>
        <p:nvPicPr>
          <p:cNvPr id="58" name="그림 19" descr=""/>
          <p:cNvPicPr/>
          <p:nvPr/>
        </p:nvPicPr>
        <p:blipFill>
          <a:blip r:embed="rId2"/>
          <a:stretch/>
        </p:blipFill>
        <p:spPr>
          <a:xfrm>
            <a:off x="4458240" y="3383280"/>
            <a:ext cx="2399760" cy="1799640"/>
          </a:xfrm>
          <a:prstGeom prst="rect">
            <a:avLst/>
          </a:prstGeom>
          <a:ln>
            <a:noFill/>
          </a:ln>
        </p:spPr>
      </p:pic>
      <p:pic>
        <p:nvPicPr>
          <p:cNvPr id="59" name="그림 20" descr=""/>
          <p:cNvPicPr/>
          <p:nvPr/>
        </p:nvPicPr>
        <p:blipFill>
          <a:blip r:embed="rId3"/>
          <a:stretch/>
        </p:blipFill>
        <p:spPr>
          <a:xfrm>
            <a:off x="1188720" y="3383280"/>
            <a:ext cx="2399760" cy="179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How to upload code on hardware</a:t>
            </a:r>
            <a:endParaRPr b="0" lang="en-US" sz="3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933120" y="5072400"/>
            <a:ext cx="10325160" cy="14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Firmware for hardware: written in C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IDE: Segger Embedded Studio (SES)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Open source code in SES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upload project on the board: Target -&gt; download ‘filename’ (ctrl + T, L)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2" name="그림 2" descr=""/>
          <p:cNvPicPr/>
          <p:nvPr/>
        </p:nvPicPr>
        <p:blipFill>
          <a:blip r:embed="rId1"/>
          <a:stretch/>
        </p:blipFill>
        <p:spPr>
          <a:xfrm>
            <a:off x="3074400" y="1559880"/>
            <a:ext cx="6042600" cy="327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TX (nrf52832)</a:t>
            </a:r>
            <a:endParaRPr b="0" lang="en-US" sz="3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3805560" y="1684440"/>
            <a:ext cx="8089920" cy="370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Get analog data (P0.28 pin in </a:t>
            </a:r>
            <a:r>
              <a:rPr b="0" lang="en-US" sz="1800" spc="-1" strike="noStrike">
                <a:solidFill>
                  <a:srgbClr val="e6e905"/>
                </a:solidFill>
                <a:latin typeface="Arial"/>
              </a:rPr>
              <a:t>yellow box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 1 channel) and do ADC(12-bit) with 20kSamples/s speed (every 50us).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Send ADC results to RX by BLE. (1 Sample: number of 2 Bytes -&gt; 20k*2 = 40kB/s speed)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Power: connect the enclosed cable to board (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red box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 and PC (USB port)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connect power supply (3V) to ‘VDD pin’ and ‘GND pin’ on the board.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Control on/off by switch (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green box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Analog signal input: Connect function generator to ‘P0.28 pin’ and ‘GND pin’ on the board (like yellow box). Input range was set to 0~2.4V.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Source code location: </a:t>
            </a:r>
            <a:r>
              <a:rPr b="0" lang="en-US" sz="1800" spc="-1" strike="noStrike">
                <a:solidFill>
                  <a:srgbClr val="000000"/>
                </a:solidFill>
                <a:latin typeface="Fira Code"/>
              </a:rPr>
              <a:t>\TX\src\ble_peripheral\FAST-ADC-WITH-BLE\pca10040\blank\ses -&gt; </a:t>
            </a:r>
            <a:r>
              <a:rPr b="1" lang="en-US" sz="1800" spc="-1" strike="noStrike">
                <a:solidFill>
                  <a:srgbClr val="000000"/>
                </a:solidFill>
                <a:latin typeface="Fira Code"/>
              </a:rPr>
              <a:t>fast_adc_with_ble.emProject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" name="그림 20" descr=""/>
          <p:cNvPicPr/>
          <p:nvPr/>
        </p:nvPicPr>
        <p:blipFill>
          <a:blip r:embed="rId1"/>
          <a:stretch/>
        </p:blipFill>
        <p:spPr>
          <a:xfrm>
            <a:off x="699120" y="1684440"/>
            <a:ext cx="2879640" cy="2159640"/>
          </a:xfrm>
          <a:prstGeom prst="rect">
            <a:avLst/>
          </a:prstGeom>
          <a:ln>
            <a:noFill/>
          </a:ln>
        </p:spPr>
      </p:pic>
      <p:pic>
        <p:nvPicPr>
          <p:cNvPr id="66" name="그림 2" descr=""/>
          <p:cNvPicPr/>
          <p:nvPr/>
        </p:nvPicPr>
        <p:blipFill>
          <a:blip r:embed="rId2"/>
          <a:stretch/>
        </p:blipFill>
        <p:spPr>
          <a:xfrm rot="10800000">
            <a:off x="699480" y="3944880"/>
            <a:ext cx="2879640" cy="2159640"/>
          </a:xfrm>
          <a:prstGeom prst="rect">
            <a:avLst/>
          </a:prstGeom>
          <a:ln>
            <a:noFill/>
          </a:ln>
        </p:spPr>
      </p:pic>
      <p:sp>
        <p:nvSpPr>
          <p:cNvPr id="67" name="CustomShape 3"/>
          <p:cNvSpPr/>
          <p:nvPr/>
        </p:nvSpPr>
        <p:spPr>
          <a:xfrm>
            <a:off x="565920" y="2490480"/>
            <a:ext cx="1062000" cy="522000"/>
          </a:xfrm>
          <a:prstGeom prst="rect">
            <a:avLst/>
          </a:prstGeom>
          <a:noFill/>
          <a:ln w="3816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1608120" y="5022360"/>
            <a:ext cx="1062000" cy="522000"/>
          </a:xfrm>
          <a:prstGeom prst="rect">
            <a:avLst/>
          </a:prstGeom>
          <a:noFill/>
          <a:ln w="3816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1180080" y="3110760"/>
            <a:ext cx="427680" cy="273600"/>
          </a:xfrm>
          <a:prstGeom prst="rect">
            <a:avLst/>
          </a:prstGeom>
          <a:noFill/>
          <a:ln w="3816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1" descr=""/>
          <p:cNvPicPr/>
          <p:nvPr/>
        </p:nvPicPr>
        <p:blipFill>
          <a:blip r:embed="rId1"/>
          <a:stretch/>
        </p:blipFill>
        <p:spPr>
          <a:xfrm>
            <a:off x="459360" y="1470960"/>
            <a:ext cx="3359520" cy="2519640"/>
          </a:xfrm>
          <a:prstGeom prst="rect">
            <a:avLst/>
          </a:prstGeom>
          <a:ln>
            <a:noFill/>
          </a:ln>
        </p:spPr>
      </p:pic>
      <p:pic>
        <p:nvPicPr>
          <p:cNvPr id="71" name="그림 4" descr=""/>
          <p:cNvPicPr/>
          <p:nvPr/>
        </p:nvPicPr>
        <p:blipFill>
          <a:blip r:embed="rId2"/>
          <a:stretch/>
        </p:blipFill>
        <p:spPr>
          <a:xfrm>
            <a:off x="459360" y="4204440"/>
            <a:ext cx="3359520" cy="2519640"/>
          </a:xfrm>
          <a:prstGeom prst="rect">
            <a:avLst/>
          </a:prstGeom>
          <a:ln>
            <a:noFill/>
          </a:ln>
        </p:spPr>
      </p:pic>
      <p:sp>
        <p:nvSpPr>
          <p:cNvPr id="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RX (nrf52840)</a:t>
            </a:r>
            <a:endParaRPr b="0" lang="en-US" sz="3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3867480" y="1600200"/>
            <a:ext cx="8089920" cy="371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Receive digital data by BLE from TX and send data to PC by USB CDC.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Will be connected to peripheral device(TX) automatically when they are turned on by searching specific UUID.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Control on/off by switch (</a:t>
            </a:r>
            <a:r>
              <a:rPr b="0" lang="en-US" sz="1800" spc="-1" strike="noStrike">
                <a:solidFill>
                  <a:srgbClr val="00a933"/>
                </a:solidFill>
                <a:latin typeface="Arial"/>
              </a:rPr>
              <a:t>green box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Upload code: Connect USB cable to red box and set ‘nRF power source’ to ‘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VDD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’.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USB communication with PC: Connect USB cable to </a:t>
            </a:r>
            <a:r>
              <a:rPr b="0" lang="en-US" sz="1800" spc="-1" strike="noStrike">
                <a:solidFill>
                  <a:srgbClr val="e6e905"/>
                </a:solidFill>
                <a:latin typeface="Arial"/>
              </a:rPr>
              <a:t>yellow box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and set ‘nRF power source’ to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USB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Source code location: </a:t>
            </a:r>
            <a:r>
              <a:rPr b="0" lang="en-US" sz="1800" spc="-1" strike="noStrike">
                <a:solidFill>
                  <a:srgbClr val="000000"/>
                </a:solidFill>
                <a:latin typeface="Fira Code"/>
              </a:rPr>
              <a:t>\RX\nRF52840 Receiver\examples\peripheral\usbd_ble_uart\pca10056\s140\ses -&gt; </a:t>
            </a:r>
            <a:r>
              <a:rPr b="1" lang="en-US" sz="1800" spc="-1" strike="noStrike">
                <a:solidFill>
                  <a:srgbClr val="000000"/>
                </a:solidFill>
                <a:latin typeface="Fira Code"/>
              </a:rPr>
              <a:t>usbd_ble_uart_pca10056_s140.emProject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565920" y="2490480"/>
            <a:ext cx="696240" cy="522000"/>
          </a:xfrm>
          <a:prstGeom prst="rect">
            <a:avLst/>
          </a:prstGeom>
          <a:noFill/>
          <a:ln w="3816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4"/>
          <p:cNvSpPr/>
          <p:nvPr/>
        </p:nvSpPr>
        <p:spPr>
          <a:xfrm>
            <a:off x="1076760" y="5010480"/>
            <a:ext cx="551520" cy="414360"/>
          </a:xfrm>
          <a:prstGeom prst="rect">
            <a:avLst/>
          </a:prstGeom>
          <a:noFill/>
          <a:ln w="3816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5"/>
          <p:cNvSpPr/>
          <p:nvPr/>
        </p:nvSpPr>
        <p:spPr>
          <a:xfrm>
            <a:off x="2457000" y="5781240"/>
            <a:ext cx="551520" cy="836640"/>
          </a:xfrm>
          <a:prstGeom prst="rect">
            <a:avLst/>
          </a:prstGeom>
          <a:noFill/>
          <a:ln w="3816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6"/>
          <p:cNvSpPr/>
          <p:nvPr/>
        </p:nvSpPr>
        <p:spPr>
          <a:xfrm>
            <a:off x="1311120" y="2490480"/>
            <a:ext cx="404280" cy="305640"/>
          </a:xfrm>
          <a:prstGeom prst="rect">
            <a:avLst/>
          </a:prstGeom>
          <a:noFill/>
          <a:ln w="3816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7"/>
          <p:cNvSpPr/>
          <p:nvPr/>
        </p:nvSpPr>
        <p:spPr>
          <a:xfrm>
            <a:off x="883080" y="3119760"/>
            <a:ext cx="427680" cy="351000"/>
          </a:xfrm>
          <a:prstGeom prst="rect">
            <a:avLst/>
          </a:prstGeom>
          <a:noFill/>
          <a:ln w="3816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Python UI</a:t>
            </a:r>
            <a:endParaRPr b="0" lang="en-US" sz="3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4231800" y="1422000"/>
            <a:ext cx="7699320" cy="305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File name: ‘</a:t>
            </a:r>
            <a:r>
              <a:rPr b="0" lang="en-US" sz="1800" spc="-1" strike="noStrike">
                <a:solidFill>
                  <a:srgbClr val="000000"/>
                </a:solidFill>
                <a:latin typeface="Fira Code"/>
              </a:rPr>
              <a:t>realtime_plot.py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’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First, turn on both RX and TX and run the program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Write port number in the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red box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(change x into something: write number of nRF52 USB CDC BLE Demo. In this case, write ’10’).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‘connect’: interface will be changed like </a:t>
            </a:r>
            <a:r>
              <a:rPr b="0" lang="en-US" sz="1800" spc="-1" strike="noStrike">
                <a:solidFill>
                  <a:srgbClr val="e6e905"/>
                </a:solidFill>
                <a:latin typeface="Arial"/>
              </a:rPr>
              <a:t>yellow box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Only plotting: just click ‘start plotting’.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Also want to save the file: click ‘save file’ (select location and file name) and clock ‘start plotting’ -&gt; After click ‘stop plotting’, you can check saved file (like </a:t>
            </a:r>
            <a:r>
              <a:rPr b="0" lang="en-US" sz="1800" spc="-1" strike="noStrike">
                <a:solidFill>
                  <a:srgbClr val="2a6099"/>
                </a:solidFill>
                <a:latin typeface="Arial"/>
              </a:rPr>
              <a:t>blue box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81" name="Group 3"/>
          <p:cNvGrpSpPr/>
          <p:nvPr/>
        </p:nvGrpSpPr>
        <p:grpSpPr>
          <a:xfrm>
            <a:off x="181800" y="1398240"/>
            <a:ext cx="3696840" cy="2159640"/>
            <a:chOff x="181800" y="1398240"/>
            <a:chExt cx="3696840" cy="2159640"/>
          </a:xfrm>
        </p:grpSpPr>
        <p:pic>
          <p:nvPicPr>
            <p:cNvPr id="82" name="그림 2" descr=""/>
            <p:cNvPicPr/>
            <p:nvPr/>
          </p:nvPicPr>
          <p:blipFill>
            <a:blip r:embed="rId1"/>
            <a:stretch/>
          </p:blipFill>
          <p:spPr>
            <a:xfrm>
              <a:off x="181800" y="1398240"/>
              <a:ext cx="3696840" cy="215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3" name="CustomShape 4"/>
            <p:cNvSpPr/>
            <p:nvPr/>
          </p:nvSpPr>
          <p:spPr>
            <a:xfrm>
              <a:off x="534600" y="1618920"/>
              <a:ext cx="404280" cy="30564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4" name="그림 11" descr=""/>
            <p:cNvPicPr/>
            <p:nvPr/>
          </p:nvPicPr>
          <p:blipFill>
            <a:blip r:embed="rId2"/>
            <a:stretch/>
          </p:blipFill>
          <p:spPr>
            <a:xfrm>
              <a:off x="1059840" y="2242440"/>
              <a:ext cx="2556000" cy="527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5" name="Group 5"/>
          <p:cNvGrpSpPr/>
          <p:nvPr/>
        </p:nvGrpSpPr>
        <p:grpSpPr>
          <a:xfrm>
            <a:off x="181800" y="3778920"/>
            <a:ext cx="3696840" cy="2159640"/>
            <a:chOff x="181800" y="3778920"/>
            <a:chExt cx="3696840" cy="2159640"/>
          </a:xfrm>
        </p:grpSpPr>
        <p:pic>
          <p:nvPicPr>
            <p:cNvPr id="86" name="그림 6" descr=""/>
            <p:cNvPicPr/>
            <p:nvPr/>
          </p:nvPicPr>
          <p:blipFill>
            <a:blip r:embed="rId3"/>
            <a:stretch/>
          </p:blipFill>
          <p:spPr>
            <a:xfrm>
              <a:off x="181800" y="3778920"/>
              <a:ext cx="3696840" cy="215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" name="CustomShape 6"/>
            <p:cNvSpPr/>
            <p:nvPr/>
          </p:nvSpPr>
          <p:spPr>
            <a:xfrm>
              <a:off x="242640" y="4330080"/>
              <a:ext cx="595080" cy="1484640"/>
            </a:xfrm>
            <a:prstGeom prst="rect">
              <a:avLst/>
            </a:prstGeom>
            <a:noFill/>
            <a:ln w="3816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88" name="그림 1" descr=""/>
          <p:cNvPicPr/>
          <p:nvPr/>
        </p:nvPicPr>
        <p:blipFill>
          <a:blip r:embed="rId4"/>
          <a:stretch/>
        </p:blipFill>
        <p:spPr>
          <a:xfrm>
            <a:off x="3955320" y="3778920"/>
            <a:ext cx="505800" cy="2159640"/>
          </a:xfrm>
          <a:prstGeom prst="rect">
            <a:avLst/>
          </a:prstGeom>
          <a:ln w="28440">
            <a:solidFill>
              <a:schemeClr val="accent1">
                <a:lumMod val="50000"/>
              </a:schemeClr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Test data</a:t>
            </a:r>
            <a:endParaRPr b="0" lang="en-US" sz="3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875400" y="1675800"/>
            <a:ext cx="8089920" cy="50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Fira Code"/>
              </a:rPr>
              <a:t>ealtime_plot.py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”: you can compare original signal and plotted (or saved) signal.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Input: function generator (know the original input signal) to P0.28 pin of nrf52832 board.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Shape: doesn’t matter (I usually used sine wave)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Range: 0~2.4V -&gt; I used sine wave with bias voltage of 1.2V and amplitude of up to 2V.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Fira Code"/>
              </a:rPr>
              <a:t>serial_check.py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”: you can check how many packets arrived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program prints out ‘</a:t>
            </a:r>
            <a:r>
              <a:rPr b="0" lang="en-US" sz="1800" spc="-1" strike="noStrike">
                <a:solidFill>
                  <a:srgbClr val="000000"/>
                </a:solidFill>
                <a:latin typeface="Fira Code"/>
              </a:rPr>
              <a:t>m_adc_evt_counter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’.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en-US" sz="1800" spc="-1" strike="noStrike">
                <a:solidFill>
                  <a:srgbClr val="000000"/>
                </a:solidFill>
                <a:latin typeface="Fira Code"/>
              </a:rPr>
              <a:t>m_adc_evt_counter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’ is located in the last column of the packet transmitted from TX and represents the order of the packets(121+1 number in one packet). If printed discontinuously, it means that some packets have been lost. This is the number from 0 to 255, and it starts from 0 again after 255.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91" name="Group 3"/>
          <p:cNvGrpSpPr/>
          <p:nvPr/>
        </p:nvGrpSpPr>
        <p:grpSpPr>
          <a:xfrm>
            <a:off x="163440" y="4623840"/>
            <a:ext cx="3719520" cy="1619640"/>
            <a:chOff x="163440" y="4623840"/>
            <a:chExt cx="3719520" cy="1619640"/>
          </a:xfrm>
        </p:grpSpPr>
        <p:pic>
          <p:nvPicPr>
            <p:cNvPr id="92" name="그림 5" descr=""/>
            <p:cNvPicPr/>
            <p:nvPr/>
          </p:nvPicPr>
          <p:blipFill>
            <a:blip r:embed="rId1"/>
            <a:srcRect l="11407" t="0" r="20444" b="59068"/>
            <a:stretch/>
          </p:blipFill>
          <p:spPr>
            <a:xfrm>
              <a:off x="163440" y="4623840"/>
              <a:ext cx="3431880" cy="1619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그림 7" descr=""/>
            <p:cNvPicPr/>
            <p:nvPr/>
          </p:nvPicPr>
          <p:blipFill>
            <a:blip r:embed="rId2"/>
            <a:srcRect l="1885" t="43229" r="85188" b="0"/>
            <a:stretch/>
          </p:blipFill>
          <p:spPr>
            <a:xfrm>
              <a:off x="3413880" y="4623840"/>
              <a:ext cx="469080" cy="1619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4" name="Group 4"/>
          <p:cNvGrpSpPr/>
          <p:nvPr/>
        </p:nvGrpSpPr>
        <p:grpSpPr>
          <a:xfrm>
            <a:off x="163800" y="1841040"/>
            <a:ext cx="3668760" cy="2284920"/>
            <a:chOff x="163800" y="1841040"/>
            <a:chExt cx="3668760" cy="2284920"/>
          </a:xfrm>
        </p:grpSpPr>
        <p:grpSp>
          <p:nvGrpSpPr>
            <p:cNvPr id="95" name="Group 5"/>
            <p:cNvGrpSpPr/>
            <p:nvPr/>
          </p:nvGrpSpPr>
          <p:grpSpPr>
            <a:xfrm>
              <a:off x="163800" y="1841040"/>
              <a:ext cx="2879640" cy="2284560"/>
              <a:chOff x="163800" y="1841040"/>
              <a:chExt cx="2879640" cy="2284560"/>
            </a:xfrm>
          </p:grpSpPr>
          <p:pic>
            <p:nvPicPr>
              <p:cNvPr id="96" name="그림 1" descr=""/>
              <p:cNvPicPr/>
              <p:nvPr/>
            </p:nvPicPr>
            <p:blipFill>
              <a:blip r:embed="rId3"/>
              <a:srcRect l="16742" t="0" r="23763" b="0"/>
              <a:stretch/>
            </p:blipFill>
            <p:spPr>
              <a:xfrm rot="5400000">
                <a:off x="461160" y="1543320"/>
                <a:ext cx="2284560" cy="28796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7" name="CustomShape 6"/>
              <p:cNvSpPr/>
              <p:nvPr/>
            </p:nvSpPr>
            <p:spPr>
              <a:xfrm>
                <a:off x="666000" y="3461040"/>
                <a:ext cx="1371600" cy="391680"/>
              </a:xfrm>
              <a:prstGeom prst="rect">
                <a:avLst/>
              </a:prstGeom>
              <a:noFill/>
              <a:ln w="2844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98" name="그림 8" descr=""/>
            <p:cNvPicPr/>
            <p:nvPr/>
          </p:nvPicPr>
          <p:blipFill>
            <a:blip r:embed="rId4"/>
            <a:stretch/>
          </p:blipFill>
          <p:spPr>
            <a:xfrm>
              <a:off x="2086560" y="3143880"/>
              <a:ext cx="1746000" cy="9820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Example</a:t>
            </a:r>
            <a:endParaRPr b="0" lang="en-US" sz="3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243720" y="5315760"/>
            <a:ext cx="11703960" cy="10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Sine wave: 10~1000 Hz, 1.2±1V (amplitude changed. with small amplitude, bias voltage also changed in video)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100% transmitted (calculated by packet number)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values that pop out sometimes: due to the sudden change in the signal from function generator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295000" y="1485000"/>
            <a:ext cx="6776280" cy="359964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9071280" y="1485000"/>
            <a:ext cx="2420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Video speed: X2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101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101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</TotalTime>
  <Application>LibreOffice/6.4.7.2$Linux_X86_64 LibreOffice_project/40$Build-2</Application>
  <Words>623</Words>
  <Paragraphs>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2022-01-20T05:39:39Z</dcterms:created>
  <dc:creator>Juhyun Lee</dc:creator>
  <dc:description/>
  <dc:language>en-US</dc:language>
  <cp:lastModifiedBy/>
  <dcterms:modified xsi:type="dcterms:W3CDTF">2022-11-08T15:40:31Z</dcterms:modified>
  <cp:revision>47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